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3"/>
  </p:notesMasterIdLst>
  <p:sldIdLst>
    <p:sldId id="302" r:id="rId4"/>
    <p:sldId id="303" r:id="rId5"/>
    <p:sldId id="318" r:id="rId6"/>
    <p:sldId id="320" r:id="rId7"/>
    <p:sldId id="319" r:id="rId8"/>
    <p:sldId id="304" r:id="rId9"/>
    <p:sldId id="308" r:id="rId10"/>
    <p:sldId id="321" r:id="rId11"/>
    <p:sldId id="31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E"/>
    <a:srgbClr val="2E8E8E"/>
    <a:srgbClr val="212B62"/>
    <a:srgbClr val="82A3BE"/>
    <a:srgbClr val="90A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7F91A-8246-4589-B550-2A17C8586174}" v="5" dt="2024-02-13T09:16:35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F9973-3AB8-45CB-9180-E54D66084BDF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B9E94-F30F-42EC-AE4B-3F6F3F4082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35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6A91C-0310-4734-9483-26D0443B2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E9728C-0050-4AF6-8EEF-188275707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E8EEFF-7656-41BF-B62E-518D4395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B47333-C28E-4895-A64B-D8517621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ABA52F-4B5B-4913-A132-FDAC010D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771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80EB-7D95-4AE3-B1AC-EC67CE60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BFC406-C28C-4F52-A4F5-6ECDDC00B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31CD81-E3BF-483A-B97A-D449D85D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18D522-3D97-444D-BBB0-1B4428DA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801D1D-70E9-42B2-BCEF-0AE9F00C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39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5AEEA2C-B411-4836-BBD9-DFB639375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B7C365-2769-4A9B-B488-CE48DFDB7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4A7F5-16EE-4F24-8E47-C01DAA76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5EF90C-8A24-4C7E-B426-B974ECB5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A8E0A3-256E-46DE-B5AF-C547002B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43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2AD50-08A2-44C1-963D-90FF7488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8AB92-621E-497E-917F-905092CE0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FED6AA-8AE3-4F2E-BC7C-1A173963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7DE08E-C22A-49BE-B00A-4DDE2FC2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52CD97-0228-48D7-8ACA-D15EDB45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12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12B22-C0F3-4DD4-8757-C778AFB2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B48D59-B456-4E71-9A66-DE133A7B7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724E9F-CAAB-4638-875E-F66006B9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C7CF70-1E92-4494-8B70-8283B799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052A1B-9932-4AFA-A467-144C08E3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68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84ACB-F9FF-4F59-8F22-7EB6AC0F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B10825-C14D-4EC8-AD26-1D6B4BBCE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06AF27-554D-4561-902F-AE2AA6828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2EFDCA-5091-4CE5-A9EF-2C5E210D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AEB6A9-5058-46E4-BE93-0E38766C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011AC9-DBA8-4670-8EC4-0911C53F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10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1A79F-71B3-47A5-9429-68590A02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FD4AEE-51D3-4BAD-82DF-A84C6075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62F550-677D-4F21-A882-30ED6A582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B0D3B8-D990-4B02-967C-6EE92BB4C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26EF4C-1372-4451-97BA-821D559CB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E25B2A-C635-459F-9721-B2E99829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6860AB1-4E6F-41E3-AD5C-27216273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FE2CB4D-B4FF-4B37-AF6C-4CED2A0A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85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6121D-E56F-4AA5-A6D6-F032AE7E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9576A3-B0BE-479E-94F6-EE95AADF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BEABB5-6992-4AA7-92C1-4D7BEFE8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758B88-3740-4DD2-8FA8-AF5604EB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7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267ECD-3193-4DB0-8226-4F6B444F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BCE2B11-7488-463A-8097-F14D2A80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EB5222-CB66-47CC-8918-D1417D14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75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839AD-5604-4418-9987-5D4117F5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4AA074-2A42-42F8-9F9F-AC9BC4D0B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6D49B7-4587-42D7-BB9A-AF323FEB7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D83A2C-B680-4F1B-9EF9-1E247230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A0E9DC-3963-4E3B-9092-A2F3A188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D262B5-6898-4660-83C1-A1A8D6D5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46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3A4F3-D23A-4F69-AACF-9CD16073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56E85E-50CC-4CFB-AC39-1324EE10A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EC91D9-41F6-4735-BDE2-27010700D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0D399F-53F3-4D73-9564-A68FF1AA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179A37-331B-473C-9D41-1654336D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69D3D8-4328-4AAB-BCC2-FA88B394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51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2E7B7C-E8F7-FA4B-CF70-337D2A0B6811}"/>
              </a:ext>
            </a:extLst>
          </p:cNvPr>
          <p:cNvSpPr/>
          <p:nvPr userDrawn="1"/>
        </p:nvSpPr>
        <p:spPr>
          <a:xfrm>
            <a:off x="0" y="0"/>
            <a:ext cx="12192000" cy="1258795"/>
          </a:xfrm>
          <a:prstGeom prst="rect">
            <a:avLst/>
          </a:prstGeom>
          <a:gradFill flip="none" rotWithShape="1">
            <a:gsLst>
              <a:gs pos="14000">
                <a:srgbClr val="FCFEFE"/>
              </a:gs>
              <a:gs pos="100000">
                <a:srgbClr val="2E8E8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30A81CF-8BB7-423B-BAC7-BEAE7A4A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0"/>
            <a:ext cx="9262927" cy="1258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154B0E-C591-4F9A-8C57-9152C8AE2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87" y="1411358"/>
            <a:ext cx="11615530" cy="486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CA6C7E-8357-4FFC-93BE-381D0D919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31E6-B0F9-4335-8718-3EBDDABF266C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57C140-4B97-4C19-A165-EECD65678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Bijeenkomst Stichting BIZ Weg en Land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EE7FCC-B784-4508-91F5-C0E113804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0CED-67F4-440C-91FB-FB80ABBD8A6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404C8A6-A653-34DA-CFBC-AFC4ED62F1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711" y="0"/>
            <a:ext cx="1794289" cy="13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6B3C13D-FAF7-A053-0743-193C97C84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" t="5261" r="915" b="25599"/>
          <a:stretch/>
        </p:blipFill>
        <p:spPr>
          <a:xfrm>
            <a:off x="694269" y="1286933"/>
            <a:ext cx="10751344" cy="55710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38EDAB-C68E-A3EE-BADB-21A8765747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Stichting BIZ Weg en Land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686F35-65BC-334D-006E-C06BDA820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13 februari 2024</a:t>
            </a:r>
          </a:p>
        </p:txBody>
      </p:sp>
    </p:spTree>
    <p:extLst>
      <p:ext uri="{BB962C8B-B14F-4D97-AF65-F5344CB8AC3E}">
        <p14:creationId xmlns:p14="http://schemas.microsoft.com/office/powerpoint/2010/main" val="199032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F9ABA-3DDC-C093-A04B-394883DB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BC7079-14A0-ADD2-B8F6-AAC3B5913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8600" dirty="0"/>
              <a:t>Welkom en vaststellen agenda</a:t>
            </a:r>
          </a:p>
          <a:p>
            <a:pPr marL="342900" lvl="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8600" dirty="0"/>
              <a:t>Terugblik proces draagvlakmeting en besluit</a:t>
            </a:r>
          </a:p>
          <a:p>
            <a:pPr marL="342900" lvl="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8600" dirty="0"/>
              <a:t>Entiteit / bestuur </a:t>
            </a:r>
          </a:p>
          <a:p>
            <a:pPr marL="342900" lvl="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8600" dirty="0"/>
              <a:t>Voorstellen Parkmanager</a:t>
            </a:r>
          </a:p>
          <a:p>
            <a:pPr marL="342900" lvl="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8600" dirty="0"/>
              <a:t>Behandeling BIZ-plan en begroting</a:t>
            </a:r>
          </a:p>
          <a:p>
            <a:pPr marL="342900" lvl="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8600" dirty="0"/>
              <a:t>Vragenronde eigenaren – keuzes inzet middelen</a:t>
            </a:r>
          </a:p>
          <a:p>
            <a:pPr marL="342900" lvl="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8600" dirty="0"/>
              <a:t>Rondvraag</a:t>
            </a:r>
          </a:p>
          <a:p>
            <a:pPr marL="342900" lvl="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8600" dirty="0"/>
              <a:t>Afsluiting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90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46AA0-39F1-D5D5-725A-B4AD6AF36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403B6-D3FA-2A10-D5DB-965CDD2F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Proces draagvlakmeting en besluit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510CF2-7711-93C0-3E43-99C84E937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757575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In de periode van 7 november t/m 6 december is er gestemd. Bijna 60% van de ondernemers heeft gestemd (228). Daarvan was 75% voorstander van het starten van een BIZ. Door dit resultaat gaan alle eigenaren van bedrijfspanden op Weg en Land, Weg en Bos, Dorsvloerweg en Leeuwenhoekweg vanaf 1 januari 2024 bijdragen aan de realisatie en financiering van het BIZ plan. Hierdoor kunnen we ons bedrijvenpark duurzaam waardevol houden.</a:t>
            </a:r>
            <a:br>
              <a:rPr lang="nl-NL" sz="1600" dirty="0">
                <a:solidFill>
                  <a:srgbClr val="757575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nl-NL" sz="1600" dirty="0">
                <a:solidFill>
                  <a:srgbClr val="757575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De inwerkingtreding van de BIZ verordening was afhankelijk van voldoende steun via een wettelijk voorgeschreven draagvlakmeting als bedoeld in artikel 4 van de Wet BIZ.</a:t>
            </a:r>
            <a:br>
              <a:rPr lang="nl-NL" sz="1600" dirty="0">
                <a:solidFill>
                  <a:srgbClr val="757575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nl-NL" sz="1600" dirty="0">
                <a:solidFill>
                  <a:srgbClr val="757575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De voorwaarden voor groen licht voor de BIZ waren als volgt: </a:t>
            </a:r>
            <a:endParaRPr lang="nl-NL" sz="16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600" dirty="0">
                <a:solidFill>
                  <a:srgbClr val="757575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Minimaal 50% van de eigenaren moet zich voor of tegen inwerkingtreding uitspreken;</a:t>
            </a:r>
            <a:endParaRPr lang="nl-NL" sz="1600" dirty="0">
              <a:solidFill>
                <a:srgbClr val="757575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600" dirty="0">
                <a:solidFill>
                  <a:srgbClr val="757575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Daarvan dient 2/3 zich vóór inwerkingtreding uitspreken;</a:t>
            </a:r>
            <a:endParaRPr lang="nl-NL" sz="1600" dirty="0">
              <a:solidFill>
                <a:srgbClr val="757575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600" dirty="0">
                <a:solidFill>
                  <a:srgbClr val="757575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De som van de WOZ-waarden van de eigenaren die zich vóór de inwerkingtreding hebben uitgesproken, moet hoger zijn dan de som van de WOZ-waarden van de eigenaren die zich tegen de inwerkingtreding hebben uitgesproken.</a:t>
            </a:r>
            <a:endParaRPr lang="nl-NL" sz="1600" dirty="0">
              <a:solidFill>
                <a:srgbClr val="757575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0E11EBAA-93D6-F180-79B6-742F37B61353}"/>
              </a:ext>
            </a:extLst>
          </p:cNvPr>
          <p:cNvSpPr txBox="1">
            <a:spLocks/>
          </p:cNvSpPr>
          <p:nvPr/>
        </p:nvSpPr>
        <p:spPr>
          <a:xfrm>
            <a:off x="453887" y="1563758"/>
            <a:ext cx="11615530" cy="486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10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4EC78-B094-1AB6-0906-748FF501D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4CCFD-78B6-F683-A4D4-D144B067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Proces draagvlakmeting en besluit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0D380C-3CC7-692D-2791-33BCF0CD0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b="0" i="0" u="none" strike="noStrike" baseline="0" dirty="0">
                <a:latin typeface="Calibri" panose="020F0502020204030204" pitchFamily="34" charset="0"/>
              </a:rPr>
              <a:t>De uitkomst van de telling was als volgt: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Het aantal uitgereikte stembiljetten / het aantal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bijdrageplichtigen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bedraagt 	385 	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Het aantal ontvangen stembiljetten bedraagt 	228 	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Waarvan geldig 	223 	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Waarvan voor 	165 	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Waarvan tegen 	58 	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Waarvan ongeldig 	5 	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Het opkomstpercentage is 	59% 	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Het percentage stemmen voor de BIZ bedraagt 	73,99% 	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Het percentage stemmen tegen de BIZ bedraagt 	26,01% 	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WOZ-waarde van de stemmers voor is 	€ 47.420.000,- 	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WOZ-waarde van de stemmers tegen is 	€ 22.453.000,- 	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600" dirty="0">
              <a:solidFill>
                <a:srgbClr val="757575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5D4BFCC9-64EE-3539-EA92-B3D331E7796C}"/>
              </a:ext>
            </a:extLst>
          </p:cNvPr>
          <p:cNvSpPr txBox="1">
            <a:spLocks/>
          </p:cNvSpPr>
          <p:nvPr/>
        </p:nvSpPr>
        <p:spPr>
          <a:xfrm>
            <a:off x="453887" y="1563758"/>
            <a:ext cx="11615530" cy="486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5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AD32C-14E1-31CA-3054-57CF9D34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1211F-1C5D-544B-C501-220B3747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Entiteit en bestuur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CEE45D-0EA8-440C-49AF-AF9FEB97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nl-NL" dirty="0"/>
              <a:t>Stichting BIZ Weg en Land - opgericht 2018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nl-NL" dirty="0"/>
              <a:t>Bestuur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	Ronald Klop		- Algemeen lid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	Fedor Batenburg 	- Secretaris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	Patrick de Beer	- Penningmeester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	Cor van der Wel	- Voorzitter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Parkmanager		- Edwin Klop	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Ondersteuning		- Annelies Dekker	-  </a:t>
            </a:r>
            <a:r>
              <a:rPr lang="nl-NL" dirty="0" err="1"/>
              <a:t>Secretaria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014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8281A89-E190-A597-8323-CE842366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5. </a:t>
            </a:r>
            <a:r>
              <a:rPr lang="nl-NL" sz="4400" dirty="0"/>
              <a:t>Behandeling BIZ-plan en begroting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09FE109-965B-03C5-4844-0ED2C7AA8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F3F76-5892-A3FB-0730-433DD355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2" descr="Afbeelding met tekst, nummer, schermopname, Lettertype">
            <a:extLst>
              <a:ext uri="{FF2B5EF4-FFF2-40B4-BE49-F238E27FC236}">
                <a16:creationId xmlns:a16="http://schemas.microsoft.com/office/drawing/2014/main" id="{FCEE1C56-5C0C-D669-134E-042AACF38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18120" r="4997"/>
          <a:stretch/>
        </p:blipFill>
        <p:spPr>
          <a:xfrm>
            <a:off x="0" y="-271606"/>
            <a:ext cx="11449455" cy="74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5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0D90C-99D6-7B8F-A1D6-7F852C330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6EBB283-929A-C783-0D82-14A5A458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6. Vragenronde eigenaren – inzet middelen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E999152-6AF0-FD9D-5960-C59393740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Projecten</a:t>
            </a:r>
            <a:r>
              <a:rPr lang="en-US" dirty="0"/>
              <a:t> </a:t>
            </a:r>
            <a:r>
              <a:rPr lang="en-US" dirty="0" err="1"/>
              <a:t>opgenomen</a:t>
            </a:r>
            <a:r>
              <a:rPr lang="en-US" dirty="0"/>
              <a:t>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Keurmerk</a:t>
            </a:r>
            <a:r>
              <a:rPr lang="en-US" dirty="0"/>
              <a:t>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ondernemen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Zwerfvuil</a:t>
            </a:r>
            <a:r>
              <a:rPr lang="en-US" dirty="0"/>
              <a:t> en </a:t>
            </a:r>
            <a:r>
              <a:rPr lang="en-US" dirty="0" err="1"/>
              <a:t>netheid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Verduurzaming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Aanpak</a:t>
            </a:r>
            <a:r>
              <a:rPr lang="en-US" dirty="0"/>
              <a:t> </a:t>
            </a:r>
            <a:r>
              <a:rPr lang="en-US" dirty="0" err="1"/>
              <a:t>ondermijning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Ontwikkeling </a:t>
            </a:r>
            <a:r>
              <a:rPr lang="en-US" dirty="0" err="1"/>
              <a:t>toezichtmodel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camera’s / </a:t>
            </a:r>
            <a:r>
              <a:rPr lang="en-US" dirty="0" err="1"/>
              <a:t>toegang</a:t>
            </a:r>
            <a:r>
              <a:rPr lang="en-US" dirty="0"/>
              <a:t> </a:t>
            </a:r>
            <a:r>
              <a:rPr lang="en-US" dirty="0" err="1"/>
              <a:t>terrein</a:t>
            </a:r>
            <a:r>
              <a:rPr lang="en-US" dirty="0"/>
              <a:t> / </a:t>
            </a:r>
            <a:r>
              <a:rPr lang="en-US" dirty="0" err="1"/>
              <a:t>personeel</a:t>
            </a:r>
            <a:r>
              <a:rPr lang="en-US" dirty="0"/>
              <a:t> / </a:t>
            </a:r>
            <a:r>
              <a:rPr lang="en-US" dirty="0" err="1"/>
              <a:t>parkeren</a:t>
            </a:r>
            <a:r>
              <a:rPr lang="en-US" dirty="0"/>
              <a:t> / </a:t>
            </a:r>
            <a:r>
              <a:rPr lang="en-US" dirty="0" err="1"/>
              <a:t>collectieve</a:t>
            </a:r>
            <a:r>
              <a:rPr lang="en-US" dirty="0"/>
              <a:t> </a:t>
            </a:r>
            <a:r>
              <a:rPr lang="en-US" dirty="0" err="1"/>
              <a:t>inkoop</a:t>
            </a:r>
            <a:r>
              <a:rPr lang="en-US" dirty="0"/>
              <a:t> / OV  </a:t>
            </a:r>
          </a:p>
        </p:txBody>
      </p:sp>
    </p:spTree>
    <p:extLst>
      <p:ext uri="{BB962C8B-B14F-4D97-AF65-F5344CB8AC3E}">
        <p14:creationId xmlns:p14="http://schemas.microsoft.com/office/powerpoint/2010/main" val="80478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37330-FA8E-DF77-5320-ED5A7F72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Rondvraag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5E7F6AB-6003-EB1D-FD33-B23923C87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550" y="1991110"/>
            <a:ext cx="6438900" cy="4572000"/>
          </a:xfrm>
        </p:spPr>
      </p:pic>
    </p:spTree>
    <p:extLst>
      <p:ext uri="{BB962C8B-B14F-4D97-AF65-F5344CB8AC3E}">
        <p14:creationId xmlns:p14="http://schemas.microsoft.com/office/powerpoint/2010/main" val="36748475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35FBC8756D043B5249D8D13881338" ma:contentTypeVersion="13" ma:contentTypeDescription="Een nieuw document maken." ma:contentTypeScope="" ma:versionID="99fb4ebbb851051e54037c119a16bf3e">
  <xsd:schema xmlns:xsd="http://www.w3.org/2001/XMLSchema" xmlns:xs="http://www.w3.org/2001/XMLSchema" xmlns:p="http://schemas.microsoft.com/office/2006/metadata/properties" xmlns:ns2="599222e9-35c8-49de-9a50-3ed382d20d3b" xmlns:ns3="790657d1-fd2e-4117-8f66-b7423df85683" targetNamespace="http://schemas.microsoft.com/office/2006/metadata/properties" ma:root="true" ma:fieldsID="7aaa98454635560c23810e3584caf651" ns2:_="" ns3:_="">
    <xsd:import namespace="599222e9-35c8-49de-9a50-3ed382d20d3b"/>
    <xsd:import namespace="790657d1-fd2e-4117-8f66-b7423df856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222e9-35c8-49de-9a50-3ed382d20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a340214d-0711-4be1-92f5-9e0948bd8c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657d1-fd2e-4117-8f66-b7423df8568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67a183d-59cc-4ce6-bf67-aaafe0cecf21}" ma:internalName="TaxCatchAll" ma:showField="CatchAllData" ma:web="790657d1-fd2e-4117-8f66-b7423df856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838C17-0A86-4D64-9879-7D4351B40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222e9-35c8-49de-9a50-3ed382d20d3b"/>
    <ds:schemaRef ds:uri="790657d1-fd2e-4117-8f66-b7423df856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3474E5-8068-40B8-A0BD-5723B9E3F6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433</Words>
  <Application>Microsoft Office PowerPoint</Application>
  <PresentationFormat>Breedbeeld</PresentationFormat>
  <Paragraphs>52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Symbol</vt:lpstr>
      <vt:lpstr>Times New Roman</vt:lpstr>
      <vt:lpstr>Kantoorthema</vt:lpstr>
      <vt:lpstr>Stichting BIZ Weg en Land</vt:lpstr>
      <vt:lpstr>Agenda</vt:lpstr>
      <vt:lpstr>Proces draagvlakmeting en besluit</vt:lpstr>
      <vt:lpstr>Proces draagvlakmeting en besluit</vt:lpstr>
      <vt:lpstr>Entiteit en bestuur</vt:lpstr>
      <vt:lpstr>5. Behandeling BIZ-plan en begroting</vt:lpstr>
      <vt:lpstr>PowerPoint-presentatie</vt:lpstr>
      <vt:lpstr>6. Vragenronde eigenaren – inzet middelen</vt:lpstr>
      <vt:lpstr>Rondvraag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Financiën  (Jaarrekening, kascontrole, kascommissie)</dc:title>
  <dc:creator>Patrick de Beer</dc:creator>
  <cp:lastModifiedBy>Annelies Dekker | SecretariA</cp:lastModifiedBy>
  <cp:revision>9</cp:revision>
  <dcterms:created xsi:type="dcterms:W3CDTF">2021-10-25T15:43:20Z</dcterms:created>
  <dcterms:modified xsi:type="dcterms:W3CDTF">2024-02-21T11:04:19Z</dcterms:modified>
</cp:coreProperties>
</file>